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429" r:id="rId2"/>
    <p:sldId id="256" r:id="rId3"/>
    <p:sldId id="434" r:id="rId4"/>
    <p:sldId id="431" r:id="rId5"/>
    <p:sldId id="435" r:id="rId6"/>
    <p:sldId id="436" r:id="rId7"/>
    <p:sldId id="437" r:id="rId8"/>
    <p:sldId id="438" r:id="rId9"/>
    <p:sldId id="439" r:id="rId10"/>
    <p:sldId id="440" r:id="rId11"/>
    <p:sldId id="441" r:id="rId12"/>
    <p:sldId id="442" r:id="rId13"/>
    <p:sldId id="443" r:id="rId14"/>
    <p:sldId id="444" r:id="rId15"/>
    <p:sldId id="433" r:id="rId16"/>
    <p:sldId id="445" r:id="rId17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>
      <p:cViewPr varScale="1">
        <p:scale>
          <a:sx n="69" d="100"/>
          <a:sy n="69" d="100"/>
        </p:scale>
        <p:origin x="138" y="5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11506200" y="6550025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CF40C1BC-B05C-4C6D-9AAA-B067315913D9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alibri" panose="020F0502020204030204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3200400"/>
            <a:ext cx="10972800" cy="2925764"/>
          </a:xfrm>
          <a:prstGeom prst="rect">
            <a:avLst/>
          </a:prstGeom>
        </p:spPr>
        <p:txBody>
          <a:bodyPr/>
          <a:lstStyle>
            <a:lvl1pPr>
              <a:buNone/>
              <a:defRPr sz="2400" baseline="0">
                <a:latin typeface="Arial" pitchFamily="34" charset="0"/>
              </a:defRPr>
            </a:lvl1pPr>
            <a:lvl2pPr marL="742950" indent="-285750" algn="r">
              <a:buNone/>
              <a:tabLst/>
              <a:defRPr sz="1600">
                <a:latin typeface="Arial" pitchFamily="34" charset="0"/>
                <a:cs typeface="Arial" pitchFamily="34" charset="0"/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1523999"/>
            <a:ext cx="10972800" cy="836613"/>
          </a:xfrm>
          <a:prstGeom prst="rect">
            <a:avLst/>
          </a:prstGeom>
        </p:spPr>
        <p:txBody>
          <a:bodyPr/>
          <a:lstStyle>
            <a:lvl1pPr>
              <a:defRPr sz="3200" baseline="0">
                <a:latin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z="105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 userDrawn="1"/>
        </p:nvSpPr>
        <p:spPr>
          <a:xfrm>
            <a:off x="11506200" y="6550025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EF5A45F-BC90-454A-B953-53297F9996AB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6854" y="1295399"/>
            <a:ext cx="10972800" cy="874595"/>
          </a:xfrm>
          <a:prstGeom prst="rect">
            <a:avLst/>
          </a:prstGeom>
        </p:spPr>
        <p:txBody>
          <a:bodyPr/>
          <a:lstStyle>
            <a:lvl1pPr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62200"/>
            <a:ext cx="10972800" cy="4188022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 userDrawn="1"/>
        </p:nvSpPr>
        <p:spPr>
          <a:xfrm>
            <a:off x="11506200" y="6550025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2789C68-6D8B-4377-BC14-7344ACDFADD8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latin typeface="Calibri" panose="020F0502020204030204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11506200" y="6550025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5C1D7D8-26A9-4D8E-BB7B-8EC2AA5F3BA6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295401"/>
            <a:ext cx="10972800" cy="1066800"/>
          </a:xfrm>
          <a:prstGeom prst="rect">
            <a:avLst/>
          </a:prstGeom>
        </p:spPr>
        <p:txBody>
          <a:bodyPr/>
          <a:lstStyle>
            <a:lvl1pPr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514600"/>
            <a:ext cx="5384800" cy="396240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2514600"/>
            <a:ext cx="5384800" cy="3962400"/>
          </a:xfrm>
          <a:prstGeom prst="rect">
            <a:avLst/>
          </a:prstGeo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1506200" y="6550025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B0631B32-DB88-4D44-865D-25FB58E5CBD9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1506200" y="6550025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38E38C8-0291-40BF-B37D-BAA2DD0F04D1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371600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 sz="4000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1506200" y="6550025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154B3EA2-610A-47AA-853A-C723CB27C69E}" type="slidenum">
              <a:rPr lang="en-US" sz="1400" b="1">
                <a:solidFill>
                  <a:schemeClr val="bg1"/>
                </a:solidFill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>
                <a:latin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ORIZ NO SCREENED DIAMOND copy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165600" y="6356350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Calibri" panose="020F0502020204030204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" name="TextBox 1"/>
          <p:cNvSpPr txBox="1"/>
          <p:nvPr userDrawn="1"/>
        </p:nvSpPr>
        <p:spPr>
          <a:xfrm>
            <a:off x="11506200" y="6356350"/>
            <a:ext cx="6858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7BBECD10-9B6A-4065-AB3C-C4BA9B907E56}" type="slidenum">
              <a:rPr lang="en-US" sz="1400">
                <a:latin typeface="+mn-lt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sz="1400" dirty="0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rrl.org/general-question-poo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mailto:K0ILP.NC@gmail.com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arrl.org/shop/Licensing-Education-and-Training/" TargetMode="Externa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What Do Hams Do?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Communicate</a:t>
            </a:r>
          </a:p>
          <a:p>
            <a:r>
              <a:rPr lang="en-US"/>
              <a:t>Experiment</a:t>
            </a:r>
          </a:p>
          <a:p>
            <a:r>
              <a:rPr lang="en-US"/>
              <a:t>Build</a:t>
            </a:r>
          </a:p>
          <a:p>
            <a:r>
              <a:rPr lang="en-US"/>
              <a:t>Compete</a:t>
            </a:r>
          </a:p>
          <a:p>
            <a:r>
              <a:rPr lang="en-US"/>
              <a:t>Serve their communities</a:t>
            </a:r>
          </a:p>
          <a:p>
            <a:r>
              <a:rPr lang="en-US"/>
              <a:t>Engage in  lifelong learning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What Makes Ham Radio Different?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2098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There are many unlicensed radio services available (FRS, GMRS, etc.)</a:t>
            </a:r>
          </a:p>
          <a:p>
            <a:r>
              <a:rPr lang="en-US"/>
              <a:t>Amateur Radio is very flexible…</a:t>
            </a:r>
          </a:p>
          <a:p>
            <a:pPr lvl="1"/>
            <a:r>
              <a:rPr lang="en-US"/>
              <a:t>Fewer restrictions</a:t>
            </a:r>
          </a:p>
          <a:p>
            <a:pPr lvl="1"/>
            <a:r>
              <a:rPr lang="en-US"/>
              <a:t>More frequencies (channels or bands)</a:t>
            </a:r>
          </a:p>
          <a:p>
            <a:pPr lvl="1"/>
            <a:r>
              <a:rPr lang="en-US"/>
              <a:t>More power (to improve range and quality)</a:t>
            </a:r>
          </a:p>
          <a:p>
            <a:pPr lvl="1"/>
            <a:r>
              <a:rPr lang="en-US"/>
              <a:t>More ways to communicate</a:t>
            </a:r>
          </a:p>
          <a:p>
            <a:pPr lvl="1"/>
            <a:r>
              <a:rPr lang="en-US"/>
              <a:t>It’s FREE to operate your radio!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With More Privileges Comes More Responsibility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Ham Radios are much more capable and have the potential of interfering with other radio services</a:t>
            </a:r>
            <a:r>
              <a:rPr lang="en-US" dirty="0">
                <a:solidFill>
                  <a:srgbClr val="CC3300"/>
                </a:solidFill>
              </a:rPr>
              <a:t>.</a:t>
            </a:r>
            <a:endParaRPr lang="en-US" dirty="0"/>
          </a:p>
          <a:p>
            <a:r>
              <a:rPr lang="en-US" dirty="0"/>
              <a:t>Ham radios have unlimited reach; easily reach around the globe and into space</a:t>
            </a:r>
          </a:p>
          <a:p>
            <a:r>
              <a:rPr lang="en-US" dirty="0"/>
              <a:t>FCC authorization is required to ensure the operator is qualified to operate safely, legally and appropriately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Upgrading to General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Access to more frequencies (see table next slide)</a:t>
            </a:r>
          </a:p>
          <a:p>
            <a:pPr lvl="1"/>
            <a:r>
              <a:rPr lang="en-US" dirty="0"/>
              <a:t>You can operate</a:t>
            </a:r>
            <a:r>
              <a:rPr lang="en-US" dirty="0">
                <a:solidFill>
                  <a:srgbClr val="CC3300"/>
                </a:solidFill>
              </a:rPr>
              <a:t> </a:t>
            </a:r>
            <a:r>
              <a:rPr lang="en-US" b="1" dirty="0">
                <a:solidFill>
                  <a:srgbClr val="C00000"/>
                </a:solidFill>
              </a:rPr>
              <a:t>ALL BANDS</a:t>
            </a:r>
            <a:r>
              <a:rPr lang="en-US" dirty="0"/>
              <a:t>!</a:t>
            </a:r>
          </a:p>
          <a:p>
            <a:r>
              <a:rPr lang="en-US" dirty="0"/>
              <a:t>General exam …</a:t>
            </a:r>
          </a:p>
          <a:p>
            <a:pPr lvl="1"/>
            <a:r>
              <a:rPr lang="en-US" dirty="0"/>
              <a:t>Also referred to as </a:t>
            </a:r>
            <a:r>
              <a:rPr lang="en-US" i="1" dirty="0">
                <a:solidFill>
                  <a:srgbClr val="C00000"/>
                </a:solidFill>
              </a:rPr>
              <a:t>Element 3</a:t>
            </a:r>
          </a:p>
          <a:p>
            <a:pPr lvl="1"/>
            <a:r>
              <a:rPr lang="en-US" dirty="0"/>
              <a:t>Taken from standard question pool (</a:t>
            </a:r>
            <a:r>
              <a:rPr lang="en-US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http://www.arrl.org/general-question-pool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35 questions (must get 26 correct)</a:t>
            </a:r>
          </a:p>
          <a:p>
            <a:pPr lvl="1"/>
            <a:r>
              <a:rPr lang="en-US" dirty="0"/>
              <a:t>Multiple choice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991600" cy="688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9296400" y="304800"/>
            <a:ext cx="27432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rgbClr val="C00000"/>
                </a:solidFill>
              </a:rPr>
              <a:t>http://www.arrl.org/graphical-frequency-allocations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Title 1"/>
          <p:cNvSpPr>
            <a:spLocks noGrp="1"/>
          </p:cNvSpPr>
          <p:nvPr>
            <p:ph type="title"/>
          </p:nvPr>
        </p:nvSpPr>
        <p:spPr bwMode="auto">
          <a:xfrm>
            <a:off x="457200" y="3124200"/>
            <a:ext cx="10972800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END OF MODULE 1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>
            <a:extLst>
              <a:ext uri="{FF2B5EF4-FFF2-40B4-BE49-F238E27FC236}">
                <a16:creationId xmlns:a16="http://schemas.microsoft.com/office/drawing/2014/main" id="{20103386-1A88-A5E1-ECD8-EB051B2FF8B0}"/>
              </a:ext>
            </a:extLst>
          </p:cNvPr>
          <p:cNvSpPr txBox="1"/>
          <p:nvPr/>
        </p:nvSpPr>
        <p:spPr>
          <a:xfrm>
            <a:off x="1828800" y="1905000"/>
            <a:ext cx="5181600" cy="2338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Slides created by …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Jerry D. Kilpatrick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KØILP (Amateur Radio)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PGØØØ72373 (Commercial Operator)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	</a:t>
            </a:r>
            <a:r>
              <a:rPr lang="en-US" sz="1800" u="sng" kern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K0ILP.NC@gmail.com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kern="12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Feel free to contact me if you find errors or have suggestions for improvement.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629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 bwMode="auto">
          <a:xfrm>
            <a:off x="609600" y="1524000"/>
            <a:ext cx="10972800" cy="8366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Calibri" pitchFamily="34" charset="0"/>
              </a:rPr>
              <a:t>General Class License Manual</a:t>
            </a:r>
            <a:br>
              <a:rPr lang="en-US">
                <a:latin typeface="Calibri" pitchFamily="34" charset="0"/>
              </a:rPr>
            </a:br>
            <a:r>
              <a:rPr lang="en-US">
                <a:latin typeface="Calibri" pitchFamily="34" charset="0"/>
              </a:rPr>
              <a:t>and other resources</a:t>
            </a:r>
          </a:p>
        </p:txBody>
      </p:sp>
      <p:sp>
        <p:nvSpPr>
          <p:cNvPr id="1536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3200400"/>
            <a:ext cx="10972800" cy="292576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  <a:p>
            <a:endParaRPr lang="en-US" altLang="en-US">
              <a:solidFill>
                <a:srgbClr val="0000FF"/>
              </a:solidFill>
              <a:latin typeface="Arial" charset="0"/>
              <a:ea typeface="Gill Sans"/>
              <a:cs typeface="Gill Sans"/>
              <a:hlinkClick r:id="rId2"/>
            </a:endParaRPr>
          </a:p>
          <a:p>
            <a:pPr algn="ctr"/>
            <a:r>
              <a:rPr lang="en-US" altLang="en-US">
                <a:solidFill>
                  <a:srgbClr val="0000FF"/>
                </a:solidFill>
                <a:latin typeface="Arial" charset="0"/>
                <a:ea typeface="Gill Sans"/>
                <a:cs typeface="Gill Sans"/>
                <a:hlinkClick r:id="rId2"/>
              </a:rPr>
              <a:t>http://www.arrl.org/shop/Licensing-Education-and-Training/</a:t>
            </a:r>
            <a:endParaRPr lang="en-US" altLang="en-US">
              <a:solidFill>
                <a:srgbClr val="0000FF"/>
              </a:solidFill>
              <a:latin typeface="Arial" charset="0"/>
              <a:ea typeface="Gill Sans"/>
              <a:cs typeface="Gill Sans"/>
            </a:endParaRPr>
          </a:p>
          <a:p>
            <a:endParaRPr lang="en-US">
              <a:latin typeface="Calibri" pitchFamily="34" charset="0"/>
            </a:endParaRPr>
          </a:p>
          <a:p>
            <a:endParaRPr lang="en-US">
              <a:latin typeface="Calibri" pitchFamily="34" charset="0"/>
            </a:endParaRPr>
          </a:p>
        </p:txBody>
      </p:sp>
      <p:pic>
        <p:nvPicPr>
          <p:cNvPr id="15363" name="Picture 4" descr="ARRL General Class License Manual 9th Edit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1738" y="2743200"/>
            <a:ext cx="1895475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 bwMode="auto">
          <a:xfrm>
            <a:off x="609600" y="1828800"/>
            <a:ext cx="10972800" cy="3810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Module 1</a:t>
            </a:r>
            <a:br>
              <a:rPr lang="en-US"/>
            </a:br>
            <a:br>
              <a:rPr lang="en-US"/>
            </a:br>
            <a:r>
              <a:rPr lang="en-US"/>
              <a:t>ARRL General Class</a:t>
            </a:r>
            <a:br>
              <a:rPr lang="en-US"/>
            </a:br>
            <a:r>
              <a:rPr lang="en-US"/>
              <a:t>Chapter 1 (1.1, 1.2, 1.3)</a:t>
            </a:r>
            <a:br>
              <a:rPr lang="en-US"/>
            </a:br>
            <a:br>
              <a:rPr lang="en-US"/>
            </a:br>
            <a:r>
              <a:rPr lang="en-US"/>
              <a:t>Introduction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Introductions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Instructors</a:t>
            </a:r>
          </a:p>
          <a:p>
            <a:r>
              <a:rPr lang="en-US" dirty="0"/>
              <a:t>Students</a:t>
            </a:r>
          </a:p>
          <a:p>
            <a:pPr lvl="1"/>
            <a:r>
              <a:rPr lang="en-US" dirty="0"/>
              <a:t>What is your name?</a:t>
            </a:r>
          </a:p>
          <a:p>
            <a:pPr lvl="1"/>
            <a:r>
              <a:rPr lang="en-US" dirty="0"/>
              <a:t>Tell us about yourself.</a:t>
            </a:r>
          </a:p>
          <a:p>
            <a:pPr lvl="1"/>
            <a:r>
              <a:rPr lang="en-US" dirty="0"/>
              <a:t>Why are you taking this course?</a:t>
            </a:r>
          </a:p>
          <a:p>
            <a:pPr lvl="1"/>
            <a:r>
              <a:rPr lang="en-US" dirty="0"/>
              <a:t>What do you know about ham radio?</a:t>
            </a:r>
          </a:p>
          <a:p>
            <a:pPr lvl="1"/>
            <a:r>
              <a:rPr lang="en-US" dirty="0"/>
              <a:t>What are your expectations for yourself &amp; instructors?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Instructors’ Expectations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Class will start and end on time</a:t>
            </a:r>
          </a:p>
          <a:p>
            <a:r>
              <a:rPr lang="en-US"/>
              <a:t>Instructor will be prepared for each topic</a:t>
            </a:r>
          </a:p>
          <a:p>
            <a:r>
              <a:rPr lang="en-US"/>
              <a:t>Students are expected to read assigned material before class and be ready to learn</a:t>
            </a:r>
          </a:p>
          <a:p>
            <a:r>
              <a:rPr lang="en-US"/>
              <a:t>Ham radio is NOT a spectator sport</a:t>
            </a:r>
          </a:p>
          <a:p>
            <a:pPr lvl="1"/>
            <a:r>
              <a:rPr lang="en-US"/>
              <a:t>Active participation in class is vital to success in obtaining your General Class license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 bwMode="auto">
          <a:xfrm>
            <a:off x="609600" y="1295400"/>
            <a:ext cx="10972800" cy="1066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Course Overview (book chapters)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609600" y="2514600"/>
            <a:ext cx="5384800" cy="28956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>
              <a:buFont typeface="Times New Roman" pitchFamily="18" charset="0"/>
              <a:buAutoNum type="arabicPeriod"/>
            </a:pPr>
            <a:r>
              <a:rPr lang="en-US" dirty="0"/>
              <a:t>Introduction</a:t>
            </a:r>
          </a:p>
          <a:p>
            <a:pPr marL="514350" indent="-514350">
              <a:buFont typeface="Times New Roman" pitchFamily="18" charset="0"/>
              <a:buAutoNum type="arabicPeriod"/>
            </a:pPr>
            <a:r>
              <a:rPr lang="en-US" dirty="0"/>
              <a:t>Procedures &amp; Practices</a:t>
            </a:r>
          </a:p>
          <a:p>
            <a:pPr marL="514350" indent="-514350">
              <a:buFont typeface="Times New Roman" pitchFamily="18" charset="0"/>
              <a:buAutoNum type="arabicPeriod"/>
            </a:pPr>
            <a:r>
              <a:rPr lang="en-US" dirty="0"/>
              <a:t>Rules &amp; Regulations</a:t>
            </a:r>
          </a:p>
          <a:p>
            <a:pPr marL="514350" indent="-514350">
              <a:buFont typeface="Times New Roman" pitchFamily="18" charset="0"/>
              <a:buAutoNum type="arabicPeriod"/>
            </a:pPr>
            <a:r>
              <a:rPr lang="en-US" dirty="0"/>
              <a:t>Components &amp; Circuits</a:t>
            </a:r>
          </a:p>
          <a:p>
            <a:pPr marL="514350" indent="-514350">
              <a:buFont typeface="Times New Roman" pitchFamily="18" charset="0"/>
              <a:buAutoNum type="arabicPeriod"/>
            </a:pPr>
            <a:r>
              <a:rPr lang="en-US" dirty="0"/>
              <a:t>Radio Signals &amp; Equipment</a:t>
            </a:r>
          </a:p>
        </p:txBody>
      </p:sp>
      <p:sp>
        <p:nvSpPr>
          <p:cNvPr id="19459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97600" y="2514600"/>
            <a:ext cx="5384800" cy="3048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14350" indent="-514350">
              <a:buFont typeface="Times New Roman" pitchFamily="18" charset="0"/>
              <a:buAutoNum type="arabicPeriod" startAt="6"/>
            </a:pPr>
            <a:r>
              <a:rPr lang="en-US" dirty="0"/>
              <a:t>Digital Modes</a:t>
            </a:r>
          </a:p>
          <a:p>
            <a:pPr marL="514350" indent="-514350">
              <a:buFont typeface="Times New Roman" pitchFamily="18" charset="0"/>
              <a:buAutoNum type="arabicPeriod" startAt="6"/>
            </a:pPr>
            <a:r>
              <a:rPr lang="en-US" dirty="0"/>
              <a:t>Antennas</a:t>
            </a:r>
          </a:p>
          <a:p>
            <a:pPr marL="514350" indent="-514350">
              <a:buFont typeface="Times New Roman" pitchFamily="18" charset="0"/>
              <a:buAutoNum type="arabicPeriod" startAt="6"/>
            </a:pPr>
            <a:r>
              <a:rPr lang="en-US" dirty="0"/>
              <a:t>Propagation</a:t>
            </a:r>
          </a:p>
          <a:p>
            <a:pPr marL="514350" indent="-514350">
              <a:buFont typeface="Times New Roman" pitchFamily="18" charset="0"/>
              <a:buAutoNum type="arabicPeriod" startAt="6"/>
            </a:pPr>
            <a:r>
              <a:rPr lang="en-US" dirty="0"/>
              <a:t>Electrical &amp; RF Safety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Let’s Get Started!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3622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dirty="0"/>
              <a:t>Our goal during this class is for each of you to achieve the General class Amateur Radio license!  </a:t>
            </a:r>
          </a:p>
          <a:p>
            <a:r>
              <a:rPr lang="en-US" dirty="0"/>
              <a:t>This license will authorize you to operate an Amateur Radio (ham radio) transmitter on frequencies well beyond that allowed with a technician class license</a:t>
            </a:r>
          </a:p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What Is Amateur Radio?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1336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/>
              <a:t>Amateur (or Ham) Radio is a personal radio service authorized by the Federal Communications Commission (FCC)</a:t>
            </a:r>
          </a:p>
          <a:p>
            <a:pPr lvl="1"/>
            <a:r>
              <a:rPr lang="en-US" sz="2400" dirty="0"/>
              <a:t>To encourage the advancement of the art and science of radio</a:t>
            </a:r>
          </a:p>
          <a:p>
            <a:pPr lvl="1"/>
            <a:r>
              <a:rPr lang="en-US" sz="2400" dirty="0"/>
              <a:t>To promote the development of an emergency communication capability to assist communities when needed</a:t>
            </a:r>
          </a:p>
          <a:p>
            <a:pPr lvl="1"/>
            <a:r>
              <a:rPr lang="en-US" sz="2400" dirty="0"/>
              <a:t>To develop a pool of trained radio operators</a:t>
            </a:r>
          </a:p>
          <a:p>
            <a:pPr lvl="1"/>
            <a:r>
              <a:rPr lang="en-US" sz="2400" dirty="0"/>
              <a:t>To promote international goodwill by connecting private citizens in countries around the globe</a:t>
            </a:r>
          </a:p>
          <a:p>
            <a:r>
              <a:rPr lang="en-US" sz="2800" dirty="0"/>
              <a:t>Through ham radio, you will become an ambassador for your community and your country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 bwMode="auto">
          <a:xfrm>
            <a:off x="587375" y="1295400"/>
            <a:ext cx="10972800" cy="874713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/>
              <a:t>What Is Amateur Radio? (cont.)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609600" y="2133600"/>
            <a:ext cx="10972800" cy="4187825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800" dirty="0"/>
              <a:t>Amateur (or Ham) Radio is a personal radio service authorized by the Federal Communications Commission (FCC) …</a:t>
            </a:r>
          </a:p>
          <a:p>
            <a:pPr lvl="1"/>
            <a:r>
              <a:rPr lang="en-US" sz="2400" dirty="0"/>
              <a:t>Governed by Part 97 of the FCC Rules and Regulations</a:t>
            </a:r>
          </a:p>
          <a:p>
            <a:pPr lvl="1"/>
            <a:r>
              <a:rPr lang="en-US" sz="2400" dirty="0"/>
              <a:t>Anyone can be a ham radio operator;</a:t>
            </a:r>
            <a:r>
              <a:rPr lang="en-US" sz="2400" dirty="0">
                <a:solidFill>
                  <a:srgbClr val="CC3300"/>
                </a:solidFill>
              </a:rPr>
              <a:t> </a:t>
            </a:r>
            <a:r>
              <a:rPr lang="en-US" sz="2400" dirty="0"/>
              <a:t>no age limit</a:t>
            </a:r>
          </a:p>
          <a:p>
            <a:pPr lvl="1"/>
            <a:r>
              <a:rPr lang="en-US" sz="2400" dirty="0"/>
              <a:t>Amateur Radio operators cannot accept payment of any type for operating their radio, whether</a:t>
            </a:r>
            <a:r>
              <a:rPr lang="en-US" sz="2400" dirty="0">
                <a:solidFill>
                  <a:srgbClr val="CC3300"/>
                </a:solidFill>
              </a:rPr>
              <a:t> </a:t>
            </a:r>
            <a:r>
              <a:rPr lang="en-US" sz="2400" dirty="0"/>
              <a:t>money other goods or services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Module Theme">
  <a:themeElements>
    <a:clrScheme name="HORIZ NO SCREENED DIAMOND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HORIZ NO SCREENED DIAMOND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HORIZ NO SCREENED DIAMOND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HORIZ NO SCREENED DIAMOND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HORIZ NO SCREENED DIAMOND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General Template" id="{54BFB2E9-83D3-4304-9120-53E344FA7FC7}" vid="{1EB683C4-BF66-42C8-9149-02B6CD13266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</TotalTime>
  <Words>599</Words>
  <Application>Microsoft Office PowerPoint</Application>
  <PresentationFormat>Widescreen</PresentationFormat>
  <Paragraphs>82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Module Theme</vt:lpstr>
      <vt:lpstr>PowerPoint Presentation</vt:lpstr>
      <vt:lpstr>General Class License Manual and other resources</vt:lpstr>
      <vt:lpstr>Module 1  ARRL General Class Chapter 1 (1.1, 1.2, 1.3)  Introduction </vt:lpstr>
      <vt:lpstr>Introductions</vt:lpstr>
      <vt:lpstr>Instructors’ Expectations</vt:lpstr>
      <vt:lpstr>Course Overview (book chapters)</vt:lpstr>
      <vt:lpstr>Let’s Get Started!</vt:lpstr>
      <vt:lpstr>What Is Amateur Radio?</vt:lpstr>
      <vt:lpstr>What Is Amateur Radio? (cont.)</vt:lpstr>
      <vt:lpstr>What Do Hams Do?</vt:lpstr>
      <vt:lpstr>What Makes Ham Radio Different?</vt:lpstr>
      <vt:lpstr>With More Privileges Comes More Responsibility</vt:lpstr>
      <vt:lpstr>Upgrading to General</vt:lpstr>
      <vt:lpstr>PowerPoint Presentation</vt:lpstr>
      <vt:lpstr>END OF MODULE 1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Jerry Kilpatrick</dc:creator>
  <cp:lastModifiedBy>Jerry Kilpatrick</cp:lastModifiedBy>
  <cp:revision>9</cp:revision>
  <dcterms:created xsi:type="dcterms:W3CDTF">2021-11-25T17:32:14Z</dcterms:created>
  <dcterms:modified xsi:type="dcterms:W3CDTF">2022-05-13T22:36:00Z</dcterms:modified>
</cp:coreProperties>
</file>